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917" r:id="rId2"/>
    <p:sldId id="257" r:id="rId3"/>
    <p:sldId id="920" r:id="rId4"/>
    <p:sldId id="944" r:id="rId5"/>
    <p:sldId id="937" r:id="rId6"/>
    <p:sldId id="934" r:id="rId7"/>
    <p:sldId id="945" r:id="rId8"/>
    <p:sldId id="936" r:id="rId9"/>
    <p:sldId id="935" r:id="rId10"/>
    <p:sldId id="946" r:id="rId11"/>
    <p:sldId id="918" r:id="rId12"/>
    <p:sldId id="787" r:id="rId13"/>
    <p:sldId id="927" r:id="rId14"/>
    <p:sldId id="933" r:id="rId15"/>
    <p:sldId id="926" r:id="rId16"/>
    <p:sldId id="921" r:id="rId17"/>
    <p:sldId id="928" r:id="rId18"/>
    <p:sldId id="923" r:id="rId19"/>
    <p:sldId id="930" r:id="rId20"/>
    <p:sldId id="924" r:id="rId21"/>
    <p:sldId id="931" r:id="rId22"/>
    <p:sldId id="925" r:id="rId23"/>
    <p:sldId id="932" r:id="rId24"/>
    <p:sldId id="940" r:id="rId25"/>
    <p:sldId id="943" r:id="rId26"/>
    <p:sldId id="941" r:id="rId27"/>
    <p:sldId id="942" r:id="rId28"/>
  </p:sldIdLst>
  <p:sldSz cx="12192000" cy="6858000"/>
  <p:notesSz cx="6858000" cy="9144000"/>
  <p:embeddedFontLst>
    <p:embeddedFont>
      <p:font typeface="Calibri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CC00FF"/>
    <a:srgbClr val="008000"/>
    <a:srgbClr val="006600"/>
    <a:srgbClr val="0033CC"/>
    <a:srgbClr val="CCFF99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59" autoAdjust="0"/>
  </p:normalViewPr>
  <p:slideViewPr>
    <p:cSldViewPr>
      <p:cViewPr>
        <p:scale>
          <a:sx n="50" d="100"/>
          <a:sy n="50" d="100"/>
        </p:scale>
        <p:origin x="-834" y="-3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6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2F548-602A-4237-A6B3-3B7C77FFCC1B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1F50A-41C8-458D-9929-DF2A6D507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ED18F2-7738-467F-ADBD-BA69699EA11C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370BC3-37AB-4692-A76F-CF770E76E118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ABCA1C-B43F-4EE2-9C1C-612B829BD0A8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7F4F8B-D672-463C-A397-3A63A5E90FFE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08EB-E401-41C4-93BD-9E9C2A41C72A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E126-8BA4-4580-9BAF-5CF32035A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1772-2B84-4FCB-8628-6B2DDF64D028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1BFB-019E-4C91-BF31-AE0DA63E2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0D1D-55BD-4FE0-B486-C643BB780B7A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B303-9646-4318-9A48-F54F2EAB7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D1EE-FDFE-4800-81A7-271B86DB8F75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9F44-6AB4-4B6B-AADE-104EAFD71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5146-FBA1-455E-A1B6-450C8BAB5BC6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BF18-6AA0-4DBC-A5EB-3C647475C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9E14-A538-431E-8526-A3B7253E96AF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B444-36ED-4C2A-96BB-4C7881DC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C3A0-8974-4E5F-ABAC-756C65248BAE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1573-F707-4AAA-824B-3D8C858F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C5A1-32AD-4FD3-9056-4BDB1778E88D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C08C-FF1E-4BFD-95CB-4D2046685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CA86-7810-4224-AF9E-6DFEF5A1D788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BBDA-D43C-46ED-B14E-39BB9F8F4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6304-3BE1-433F-BC60-919C6BEB5EFC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8F42-9577-4C59-86D8-7E749F92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0519-415E-4CD9-901B-06FEAA367BA3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B0CF-706A-4B21-BCB7-A9EBF9C24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48585-7A09-47B5-8D01-A131789B07DA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95D600-2933-4610-8BC0-B4E901241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1"/>
          <p:cNvSpPr>
            <a:spLocks noChangeArrowheads="1"/>
          </p:cNvSpPr>
          <p:nvPr/>
        </p:nvSpPr>
        <p:spPr bwMode="auto">
          <a:xfrm>
            <a:off x="0" y="5786454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6600"/>
                </a:solidFill>
                <a:cs typeface="Arial" charset="0"/>
              </a:rPr>
              <a:t>Составил Хмеленок Николай Павлович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0" y="928670"/>
            <a:ext cx="12192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11000" b="1" i="1" dirty="0" smtClean="0">
                <a:solidFill>
                  <a:srgbClr val="FF0000"/>
                </a:solidFill>
                <a:cs typeface="Arial" pitchFamily="34" charset="0"/>
              </a:rPr>
              <a:t>Was</a:t>
            </a:r>
            <a:r>
              <a:rPr lang="de-DE" altLang="ru-RU" sz="11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mach</a:t>
            </a:r>
            <a:r>
              <a:rPr lang="de-DE" altLang="ru-RU" sz="110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</a:t>
            </a:r>
            <a:r>
              <a:rPr lang="de-DE" altLang="ru-RU" sz="11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11000" b="1" i="1" dirty="0" smtClean="0">
                <a:solidFill>
                  <a:srgbClr val="FF0000"/>
                </a:solidFill>
                <a:cs typeface="Arial" pitchFamily="34" charset="0"/>
              </a:rPr>
              <a:t>er?</a:t>
            </a:r>
            <a:endParaRPr lang="de-DE" altLang="ru-RU" sz="110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064552" y="260648"/>
            <a:ext cx="833327" cy="457050"/>
          </a:xfrm>
          <a:prstGeom prst="rightArrow">
            <a:avLst>
              <a:gd name="adj1" fmla="val 50000"/>
              <a:gd name="adj2" fmla="val 43681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4143380"/>
            <a:ext cx="1219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Там, где нет стрелок,</a:t>
            </a:r>
          </a:p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на другой слайд  переходить пробелом</a:t>
            </a:r>
            <a:endParaRPr lang="ru-RU" sz="4400" dirty="0">
              <a:solidFill>
                <a:srgbClr val="0033CC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2357430"/>
            <a:ext cx="12192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11000" b="1" i="1" dirty="0" smtClean="0">
                <a:solidFill>
                  <a:srgbClr val="FF0000"/>
                </a:solidFill>
                <a:cs typeface="Arial" pitchFamily="34" charset="0"/>
              </a:rPr>
              <a:t>Was</a:t>
            </a:r>
            <a:r>
              <a:rPr lang="de-DE" altLang="ru-RU" sz="11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mach</a:t>
            </a:r>
            <a:r>
              <a:rPr lang="de-DE" altLang="ru-RU" sz="110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11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11000" b="1" i="1" dirty="0" smtClean="0">
                <a:solidFill>
                  <a:srgbClr val="FF0000"/>
                </a:solidFill>
                <a:cs typeface="Arial" pitchFamily="34" charset="0"/>
              </a:rPr>
              <a:t>sie?</a:t>
            </a:r>
            <a:endParaRPr lang="de-DE" altLang="ru-RU" sz="11000" b="1" i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>
            <a:hlinkClick r:id="" action="ppaction://noaction">
              <a:snd r:embed="rId2" name="NeinEr-schreibt-nicht.wav"/>
            </a:hlinkClick>
          </p:cNvPr>
          <p:cNvSpPr>
            <a:spLocks noChangeArrowheads="1"/>
          </p:cNvSpPr>
          <p:nvPr/>
        </p:nvSpPr>
        <p:spPr bwMode="auto">
          <a:xfrm>
            <a:off x="4667240" y="285728"/>
            <a:ext cx="752476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schreibt </a:t>
            </a:r>
            <a:r>
              <a:rPr lang="de-DE" alt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nicht</a:t>
            </a: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malt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sitzt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steht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singt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springt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kommt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geht nicht.</a:t>
            </a:r>
            <a:endParaRPr lang="de-DE" altLang="ru-RU" sz="48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2" name="Рисунок 11" descr="boy-wr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12" y="1"/>
            <a:ext cx="1571636" cy="1573898"/>
          </a:xfrm>
          <a:prstGeom prst="rect">
            <a:avLst/>
          </a:prstGeom>
        </p:spPr>
      </p:pic>
      <p:pic>
        <p:nvPicPr>
          <p:cNvPr id="14" name="Рисунок 13" descr="boy-pain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2662" y="0"/>
            <a:ext cx="1357322" cy="1643196"/>
          </a:xfrm>
          <a:prstGeom prst="rect">
            <a:avLst/>
          </a:prstGeom>
        </p:spPr>
      </p:pic>
      <p:pic>
        <p:nvPicPr>
          <p:cNvPr id="15" name="Рисунок 14" descr="boy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2662" y="1785926"/>
            <a:ext cx="1058535" cy="1455053"/>
          </a:xfrm>
          <a:prstGeom prst="rect">
            <a:avLst/>
          </a:prstGeom>
        </p:spPr>
      </p:pic>
      <p:pic>
        <p:nvPicPr>
          <p:cNvPr id="17" name="Рисунок 16" descr="boy-on-c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2464" y="1643050"/>
            <a:ext cx="1142784" cy="1676363"/>
          </a:xfrm>
          <a:prstGeom prst="rect">
            <a:avLst/>
          </a:prstGeom>
        </p:spPr>
      </p:pic>
      <p:pic>
        <p:nvPicPr>
          <p:cNvPr id="18" name="Рисунок 17" descr="boy-jumpi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38348" y="3357562"/>
            <a:ext cx="1253961" cy="1733377"/>
          </a:xfrm>
          <a:prstGeom prst="rect">
            <a:avLst/>
          </a:prstGeom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150" y="5109902"/>
            <a:ext cx="1656432" cy="17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4100" y="5125654"/>
            <a:ext cx="1631059" cy="173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 descr="boy sing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2464" y="3357562"/>
            <a:ext cx="1250876" cy="162984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4524364" cy="6858000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inEr-schreibt-ni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285728"/>
            <a:ext cx="12192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</a:rPr>
              <a:t>     </a:t>
            </a:r>
            <a:r>
              <a:rPr lang="ru-RU" sz="5400" b="1" i="1" dirty="0" smtClean="0">
                <a:solidFill>
                  <a:srgbClr val="0033CC"/>
                </a:solidFill>
              </a:rPr>
              <a:t>После местоимений </a:t>
            </a: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wir, sie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 smtClean="0">
                <a:solidFill>
                  <a:srgbClr val="0033CC"/>
                </a:solidFill>
              </a:rPr>
              <a:t>(мы, они) глаголы оканчиваются на 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ru-RU" sz="5400" b="1" i="1" dirty="0" smtClean="0">
                <a:solidFill>
                  <a:srgbClr val="0033CC"/>
                </a:solidFill>
              </a:rPr>
              <a:t>:</a:t>
            </a:r>
            <a:r>
              <a:rPr lang="en-US" sz="5400" b="1" i="1" dirty="0" smtClean="0">
                <a:solidFill>
                  <a:srgbClr val="0033CC"/>
                </a:solidFill>
              </a:rPr>
              <a:t> </a:t>
            </a:r>
            <a:r>
              <a:rPr lang="de-DE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de-DE" sz="5400" b="1" i="1" dirty="0" smtClean="0">
                <a:solidFill>
                  <a:srgbClr val="0033CC"/>
                </a:solidFill>
              </a:rPr>
              <a:t> </a:t>
            </a:r>
            <a:r>
              <a:rPr lang="de-DE" sz="5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</a:t>
            </a: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de-DE" sz="5400" b="1" i="1" dirty="0" smtClean="0">
                <a:solidFill>
                  <a:srgbClr val="0033CC"/>
                </a:solidFill>
              </a:rPr>
              <a:t>, </a:t>
            </a:r>
            <a:r>
              <a:rPr lang="de-DE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de-DE" sz="5400" b="1" i="1" dirty="0" smtClean="0">
                <a:solidFill>
                  <a:srgbClr val="0033CC"/>
                </a:solidFill>
              </a:rPr>
              <a:t> </a:t>
            </a:r>
            <a:r>
              <a:rPr lang="de-DE" sz="5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de-DE" sz="5400" b="1" i="1" dirty="0" smtClean="0">
                <a:solidFill>
                  <a:srgbClr val="0033CC"/>
                </a:solidFill>
              </a:rPr>
              <a:t> </a:t>
            </a:r>
            <a:r>
              <a:rPr lang="ru-RU" sz="5400" b="1" i="1" dirty="0" smtClean="0">
                <a:solidFill>
                  <a:srgbClr val="0033CC"/>
                </a:solidFill>
              </a:rPr>
              <a:t>(мы работаем, они играют).</a:t>
            </a:r>
          </a:p>
          <a:p>
            <a:pPr lvl="0">
              <a:buFont typeface="Arial" pitchFamily="34" charset="0"/>
              <a:buChar char="•"/>
            </a:pPr>
            <a:r>
              <a:rPr lang="de-DE" sz="8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de-DE" sz="8000" b="1" i="1" dirty="0" smtClean="0">
                <a:solidFill>
                  <a:srgbClr val="0033CC"/>
                </a:solidFill>
              </a:rPr>
              <a:t> wohn</a:t>
            </a:r>
            <a:r>
              <a:rPr lang="de-DE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de-DE" sz="8000" b="1" i="1" dirty="0" smtClean="0">
                <a:solidFill>
                  <a:srgbClr val="0033CC"/>
                </a:solidFill>
              </a:rPr>
              <a:t> in Moskau</a:t>
            </a:r>
            <a:r>
              <a:rPr lang="ru-RU" sz="8000" b="1" i="1" dirty="0" smtClean="0">
                <a:solidFill>
                  <a:srgbClr val="0033CC"/>
                </a:solidFill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de-DE" sz="8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de-DE" sz="8000" b="1" i="1" dirty="0" smtClean="0">
                <a:solidFill>
                  <a:srgbClr val="0033CC"/>
                </a:solidFill>
              </a:rPr>
              <a:t> wohn</a:t>
            </a:r>
            <a:r>
              <a:rPr lang="de-DE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de-DE" sz="8000" b="1" i="1" dirty="0" smtClean="0">
                <a:solidFill>
                  <a:srgbClr val="0033CC"/>
                </a:solidFill>
              </a:rPr>
              <a:t> in Berlin</a:t>
            </a:r>
            <a:r>
              <a:rPr lang="ru-RU" sz="8000" b="1" i="1" dirty="0" smtClean="0">
                <a:solidFill>
                  <a:srgbClr val="0033CC"/>
                </a:solidFill>
              </a:rPr>
              <a:t>.</a:t>
            </a:r>
            <a:endParaRPr lang="ru-RU" sz="80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271462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Er sitzt.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3500438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Sie steht.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357694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Er springt.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5143512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Sie tanzt.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593467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Sie malt.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29" name="Рисунок 28" descr="boy-on-chai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274" y="285728"/>
            <a:ext cx="1884762" cy="2500306"/>
          </a:xfrm>
          <a:prstGeom prst="rect">
            <a:avLst/>
          </a:prstGeom>
        </p:spPr>
      </p:pic>
      <p:pic>
        <p:nvPicPr>
          <p:cNvPr id="36" name="Рисунок 35" descr="girl-at-win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9852" y="285728"/>
            <a:ext cx="1714512" cy="2476517"/>
          </a:xfrm>
          <a:prstGeom prst="rect">
            <a:avLst/>
          </a:prstGeom>
        </p:spPr>
      </p:pic>
      <p:pic>
        <p:nvPicPr>
          <p:cNvPr id="37" name="Рисунок 36" descr="boy-ju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4430" y="285728"/>
            <a:ext cx="1818404" cy="2500306"/>
          </a:xfrm>
          <a:prstGeom prst="rect">
            <a:avLst/>
          </a:prstGeom>
        </p:spPr>
      </p:pic>
      <p:pic>
        <p:nvPicPr>
          <p:cNvPr id="38" name="Рисунок 37" descr="girl-dance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53256" y="285728"/>
            <a:ext cx="2130060" cy="2571744"/>
          </a:xfrm>
          <a:prstGeom prst="rect">
            <a:avLst/>
          </a:prstGeom>
        </p:spPr>
      </p:pic>
      <p:pic>
        <p:nvPicPr>
          <p:cNvPr id="39" name="Рисунок 38" descr="girl pai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39272" y="285728"/>
            <a:ext cx="2437637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271462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3500438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357694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5143512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593467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29" name="Рисунок 28" descr="boy-on-chai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274" y="285728"/>
            <a:ext cx="1884762" cy="2500306"/>
          </a:xfrm>
          <a:prstGeom prst="rect">
            <a:avLst/>
          </a:prstGeom>
        </p:spPr>
      </p:pic>
      <p:pic>
        <p:nvPicPr>
          <p:cNvPr id="36" name="Рисунок 35" descr="girl-at-win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9852" y="285728"/>
            <a:ext cx="1714512" cy="2476517"/>
          </a:xfrm>
          <a:prstGeom prst="rect">
            <a:avLst/>
          </a:prstGeom>
        </p:spPr>
      </p:pic>
      <p:pic>
        <p:nvPicPr>
          <p:cNvPr id="37" name="Рисунок 36" descr="boy-ju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4430" y="285728"/>
            <a:ext cx="1818404" cy="2500306"/>
          </a:xfrm>
          <a:prstGeom prst="rect">
            <a:avLst/>
          </a:prstGeom>
        </p:spPr>
      </p:pic>
      <p:pic>
        <p:nvPicPr>
          <p:cNvPr id="38" name="Рисунок 37" descr="girl-dance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53256" y="285728"/>
            <a:ext cx="2130060" cy="2571744"/>
          </a:xfrm>
          <a:prstGeom prst="rect">
            <a:avLst/>
          </a:prstGeom>
        </p:spPr>
      </p:pic>
      <p:pic>
        <p:nvPicPr>
          <p:cNvPr id="39" name="Рисунок 38" descr="girl pai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39272" y="285728"/>
            <a:ext cx="2437637" cy="2428868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881686" y="2714620"/>
            <a:ext cx="37385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Er sitzt.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953124" y="3500438"/>
            <a:ext cx="37385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Sie steht.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953124" y="4357694"/>
            <a:ext cx="37385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Er springt.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024562" y="5214950"/>
            <a:ext cx="37385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Sie tanzt.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096000" y="5934670"/>
            <a:ext cx="37385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Sie malt.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boy kolet dro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084" y="285728"/>
            <a:ext cx="2738414" cy="2574836"/>
          </a:xfrm>
          <a:prstGeom prst="rect">
            <a:avLst/>
          </a:prstGeom>
        </p:spPr>
      </p:pic>
      <p:pic>
        <p:nvPicPr>
          <p:cNvPr id="18" name="Рисунок 17" descr="boy play guit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8744" y="285728"/>
            <a:ext cx="2192359" cy="2500306"/>
          </a:xfrm>
          <a:prstGeom prst="rect">
            <a:avLst/>
          </a:prstGeom>
        </p:spPr>
      </p:pic>
      <p:pic>
        <p:nvPicPr>
          <p:cNvPr id="19" name="Рисунок 18" descr="boy-jump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82214" y="285728"/>
            <a:ext cx="1912134" cy="2643182"/>
          </a:xfrm>
          <a:prstGeom prst="rect">
            <a:avLst/>
          </a:prstGeom>
        </p:spPr>
      </p:pic>
      <p:pic>
        <p:nvPicPr>
          <p:cNvPr id="20" name="Рисунок 19" descr="girl-sings.png"/>
          <p:cNvPicPr>
            <a:picLocks noChangeAspect="1"/>
          </p:cNvPicPr>
          <p:nvPr/>
        </p:nvPicPr>
        <p:blipFill>
          <a:blip r:embed="rId5" cstate="print"/>
          <a:srcRect l="17336"/>
          <a:stretch>
            <a:fillRect/>
          </a:stretch>
        </p:blipFill>
        <p:spPr>
          <a:xfrm>
            <a:off x="3452794" y="285728"/>
            <a:ext cx="1397191" cy="2500306"/>
          </a:xfrm>
          <a:prstGeom prst="rect">
            <a:avLst/>
          </a:prstGeom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271462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Er arbeitet.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3500438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Sie singt.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357694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Er spielt.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5143512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Sie geht.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593467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Er springt.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3" name="Рисунок 4" descr="Shapoklyak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0512" y="285728"/>
            <a:ext cx="1571636" cy="25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boy kolet dro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084" y="285728"/>
            <a:ext cx="2738414" cy="2574836"/>
          </a:xfrm>
          <a:prstGeom prst="rect">
            <a:avLst/>
          </a:prstGeom>
        </p:spPr>
      </p:pic>
      <p:pic>
        <p:nvPicPr>
          <p:cNvPr id="18" name="Рисунок 17" descr="boy play guit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1554" y="285728"/>
            <a:ext cx="2192359" cy="2500306"/>
          </a:xfrm>
          <a:prstGeom prst="rect">
            <a:avLst/>
          </a:prstGeom>
        </p:spPr>
      </p:pic>
      <p:pic>
        <p:nvPicPr>
          <p:cNvPr id="19" name="Рисунок 18" descr="boy-jump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82214" y="285728"/>
            <a:ext cx="1912134" cy="2643182"/>
          </a:xfrm>
          <a:prstGeom prst="rect">
            <a:avLst/>
          </a:prstGeom>
        </p:spPr>
      </p:pic>
      <p:pic>
        <p:nvPicPr>
          <p:cNvPr id="20" name="Рисунок 19" descr="girl-sings.png"/>
          <p:cNvPicPr>
            <a:picLocks noChangeAspect="1"/>
          </p:cNvPicPr>
          <p:nvPr/>
        </p:nvPicPr>
        <p:blipFill>
          <a:blip r:embed="rId5" cstate="print"/>
          <a:srcRect l="17336"/>
          <a:stretch>
            <a:fillRect/>
          </a:stretch>
        </p:blipFill>
        <p:spPr>
          <a:xfrm>
            <a:off x="3238480" y="285728"/>
            <a:ext cx="1397191" cy="2500306"/>
          </a:xfrm>
          <a:prstGeom prst="rect">
            <a:avLst/>
          </a:prstGeom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271462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3500438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357694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5143512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593467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881686" y="2643182"/>
            <a:ext cx="41671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Er arbeitet.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096000" y="3500438"/>
            <a:ext cx="35956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Sie singt.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024562" y="4357694"/>
            <a:ext cx="33099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Er spielt.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6096000" y="5143512"/>
            <a:ext cx="46434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Sie schreibt.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5953124" y="5934670"/>
            <a:ext cx="37385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Er springt.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9" name="Рисунок 28" descr="writing-nice-gir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0446" y="357166"/>
            <a:ext cx="2357454" cy="2310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271462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Sie turnt.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3500438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Er kommt.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357694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Er geht.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5143512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Sie malt.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593467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Sie geht.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786" y="285728"/>
            <a:ext cx="230150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554" y="285728"/>
            <a:ext cx="221959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pa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8" y="285728"/>
            <a:ext cx="2533356" cy="2357430"/>
          </a:xfrm>
          <a:prstGeom prst="rect">
            <a:avLst/>
          </a:prstGeom>
        </p:spPr>
      </p:pic>
      <p:pic>
        <p:nvPicPr>
          <p:cNvPr id="18" name="Рисунок 17" descr="Rotkappchen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53652" y="285728"/>
            <a:ext cx="1983075" cy="2357430"/>
          </a:xfrm>
          <a:prstGeom prst="rect">
            <a:avLst/>
          </a:prstGeom>
        </p:spPr>
      </p:pic>
      <p:pic>
        <p:nvPicPr>
          <p:cNvPr id="17" name="Рисунок 16" descr="morning-exerci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14290"/>
            <a:ext cx="2214578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271462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3500438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357694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5143512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593467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786" y="285728"/>
            <a:ext cx="230150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554" y="285728"/>
            <a:ext cx="221959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pa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8" y="285728"/>
            <a:ext cx="2533356" cy="2357430"/>
          </a:xfrm>
          <a:prstGeom prst="rect">
            <a:avLst/>
          </a:prstGeom>
        </p:spPr>
      </p:pic>
      <p:pic>
        <p:nvPicPr>
          <p:cNvPr id="18" name="Рисунок 17" descr="Rotkappchen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53652" y="285728"/>
            <a:ext cx="1983075" cy="2357430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881686" y="2714620"/>
            <a:ext cx="36671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Sie turnt.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810248" y="3500438"/>
            <a:ext cx="36671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Er kommt.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810248" y="4357694"/>
            <a:ext cx="36671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Er geht.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6024562" y="5143512"/>
            <a:ext cx="36671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Sie malt.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6096000" y="5934670"/>
            <a:ext cx="36671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Sie geht.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9" name="Рисунок 28" descr="morning-exerci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14290"/>
            <a:ext cx="2214578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271462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? – 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arbeit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3500438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? – 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les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357694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? – 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lauf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5143512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? – 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 flieg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593467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? – 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geh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4" name="Рисунок 13" descr="boy hilft mot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2369524" cy="2428868"/>
          </a:xfrm>
          <a:prstGeom prst="rect">
            <a:avLst/>
          </a:prstGeom>
        </p:spPr>
      </p:pic>
      <p:pic>
        <p:nvPicPr>
          <p:cNvPr id="15" name="Рисунок 14" descr="kids re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6910" y="285728"/>
            <a:ext cx="2541664" cy="2428868"/>
          </a:xfrm>
          <a:prstGeom prst="rect">
            <a:avLst/>
          </a:prstGeom>
        </p:spPr>
      </p:pic>
      <p:pic>
        <p:nvPicPr>
          <p:cNvPr id="16" name="Рисунок 15" descr="lauf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0116" y="285728"/>
            <a:ext cx="2747408" cy="2428868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60" y="285728"/>
            <a:ext cx="2601159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 descr="girls to schoo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53303" y="285728"/>
            <a:ext cx="2038697" cy="2277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271462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machen sie?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3500438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machen sie?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357694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machen sie?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5143512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machen sie?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593467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machen sie?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4" name="Рисунок 13" descr="boy hilft mot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2369524" cy="2428868"/>
          </a:xfrm>
          <a:prstGeom prst="rect">
            <a:avLst/>
          </a:prstGeom>
        </p:spPr>
      </p:pic>
      <p:pic>
        <p:nvPicPr>
          <p:cNvPr id="15" name="Рисунок 14" descr="kids re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6910" y="285728"/>
            <a:ext cx="2541664" cy="2428868"/>
          </a:xfrm>
          <a:prstGeom prst="rect">
            <a:avLst/>
          </a:prstGeom>
        </p:spPr>
      </p:pic>
      <p:pic>
        <p:nvPicPr>
          <p:cNvPr id="16" name="Рисунок 15" descr="lauf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0116" y="285728"/>
            <a:ext cx="2747408" cy="2428868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60" y="285728"/>
            <a:ext cx="2601159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 descr="girls to schoo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53303" y="285728"/>
            <a:ext cx="2038697" cy="2277874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524628" y="2714620"/>
            <a:ext cx="45958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Sie arbeiten.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596066" y="3500438"/>
            <a:ext cx="45958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Sie lesen.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667504" y="4357694"/>
            <a:ext cx="45958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Sie laufen.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6667504" y="5143512"/>
            <a:ext cx="45958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Sie fliegen.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6667504" y="5934670"/>
            <a:ext cx="45958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Sie gehen.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0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285728"/>
            <a:ext cx="12192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</a:rPr>
              <a:t>     </a:t>
            </a:r>
            <a:r>
              <a:rPr lang="ru-RU" sz="5400" b="1" i="1" dirty="0" smtClean="0">
                <a:solidFill>
                  <a:srgbClr val="0033CC"/>
                </a:solidFill>
              </a:rPr>
              <a:t>После местоимений </a:t>
            </a: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sie, es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 smtClean="0">
                <a:solidFill>
                  <a:srgbClr val="0033CC"/>
                </a:solidFill>
              </a:rPr>
              <a:t>(он, она, оно), как и в русском языке, глаголы оканчиваются на 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ru-RU" sz="5400" b="1" i="1" dirty="0" smtClean="0">
                <a:solidFill>
                  <a:srgbClr val="0033CC"/>
                </a:solidFill>
              </a:rPr>
              <a:t>:</a:t>
            </a:r>
            <a:r>
              <a:rPr lang="en-US" sz="5400" b="1" i="1" dirty="0" smtClean="0">
                <a:solidFill>
                  <a:srgbClr val="0033CC"/>
                </a:solidFill>
              </a:rPr>
              <a:t> </a:t>
            </a:r>
            <a:r>
              <a:rPr lang="de-DE" sz="5400" b="1" i="1" dirty="0" smtClean="0">
                <a:solidFill>
                  <a:srgbClr val="0033CC"/>
                </a:solidFill>
              </a:rPr>
              <a:t>er wohn</a:t>
            </a:r>
            <a:r>
              <a:rPr lang="de-DE" sz="5400" b="1" i="1" u="sng" dirty="0" smtClean="0">
                <a:solidFill>
                  <a:srgbClr val="FF0000"/>
                </a:solidFill>
              </a:rPr>
              <a:t>t</a:t>
            </a:r>
            <a:r>
              <a:rPr lang="ru-RU" sz="5400" b="1" i="1" dirty="0" smtClean="0">
                <a:solidFill>
                  <a:srgbClr val="0033CC"/>
                </a:solidFill>
              </a:rPr>
              <a:t>, </a:t>
            </a:r>
            <a:r>
              <a:rPr lang="de-DE" sz="5400" b="1" i="1" dirty="0" smtClean="0">
                <a:solidFill>
                  <a:srgbClr val="0033CC"/>
                </a:solidFill>
              </a:rPr>
              <a:t>sie wohn</a:t>
            </a:r>
            <a:r>
              <a:rPr lang="de-DE" sz="5400" b="1" i="1" u="sng" dirty="0" smtClean="0">
                <a:solidFill>
                  <a:srgbClr val="FF0000"/>
                </a:solidFill>
              </a:rPr>
              <a:t>t</a:t>
            </a:r>
            <a:r>
              <a:rPr lang="de-DE" sz="5400" b="1" i="1" dirty="0" smtClean="0">
                <a:solidFill>
                  <a:srgbClr val="0033CC"/>
                </a:solidFill>
              </a:rPr>
              <a:t> </a:t>
            </a:r>
            <a:r>
              <a:rPr lang="ru-RU" sz="5400" b="1" i="1" dirty="0" smtClean="0">
                <a:solidFill>
                  <a:srgbClr val="0033CC"/>
                </a:solidFill>
              </a:rPr>
              <a:t>(она живё</a:t>
            </a:r>
            <a:r>
              <a:rPr lang="ru-RU" sz="5400" b="1" i="1" u="sng" dirty="0" smtClean="0">
                <a:solidFill>
                  <a:srgbClr val="FF0000"/>
                </a:solidFill>
              </a:rPr>
              <a:t>т</a:t>
            </a:r>
            <a:r>
              <a:rPr lang="ru-RU" sz="5400" b="1" i="1" dirty="0" smtClean="0">
                <a:solidFill>
                  <a:srgbClr val="0033CC"/>
                </a:solidFill>
              </a:rPr>
              <a:t>).</a:t>
            </a:r>
          </a:p>
          <a:p>
            <a:pPr lvl="0">
              <a:buFont typeface="Arial" pitchFamily="34" charset="0"/>
              <a:buChar char="•"/>
            </a:pPr>
            <a:r>
              <a:rPr lang="de-DE" sz="8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de-DE" sz="8000" b="1" i="1" dirty="0" smtClean="0">
                <a:solidFill>
                  <a:srgbClr val="0033CC"/>
                </a:solidFill>
              </a:rPr>
              <a:t> </a:t>
            </a:r>
            <a:r>
              <a:rPr lang="de-DE" sz="8000" b="1" i="1" dirty="0" smtClean="0">
                <a:solidFill>
                  <a:srgbClr val="008000"/>
                </a:solidFill>
              </a:rPr>
              <a:t>wohn</a:t>
            </a:r>
            <a:r>
              <a:rPr lang="de-DE" sz="8000" b="1" i="1" dirty="0" smtClean="0">
                <a:solidFill>
                  <a:srgbClr val="FF0000"/>
                </a:solidFill>
              </a:rPr>
              <a:t>t</a:t>
            </a:r>
            <a:r>
              <a:rPr lang="de-DE" sz="8000" b="1" i="1" dirty="0" smtClean="0">
                <a:solidFill>
                  <a:srgbClr val="0033CC"/>
                </a:solidFill>
              </a:rPr>
              <a:t> </a:t>
            </a:r>
            <a:r>
              <a:rPr lang="de-DE" sz="8000" b="1" i="1" dirty="0" smtClean="0">
                <a:solidFill>
                  <a:srgbClr val="008000"/>
                </a:solidFill>
              </a:rPr>
              <a:t>in Kiew</a:t>
            </a:r>
            <a:r>
              <a:rPr lang="ru-RU" sz="8000" b="1" i="1" dirty="0" smtClean="0">
                <a:solidFill>
                  <a:srgbClr val="008000"/>
                </a:solidFill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de-DE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de-DE" sz="8000" b="1" i="1" dirty="0" smtClean="0">
                <a:solidFill>
                  <a:srgbClr val="0033CC"/>
                </a:solidFill>
              </a:rPr>
              <a:t> </a:t>
            </a:r>
            <a:r>
              <a:rPr lang="de-DE" sz="8000" b="1" i="1" dirty="0" smtClean="0">
                <a:solidFill>
                  <a:srgbClr val="008000"/>
                </a:solidFill>
              </a:rPr>
              <a:t>wohn</a:t>
            </a:r>
            <a:r>
              <a:rPr lang="de-DE" sz="8000" b="1" i="1" dirty="0" smtClean="0">
                <a:solidFill>
                  <a:srgbClr val="FF0000"/>
                </a:solidFill>
              </a:rPr>
              <a:t>t</a:t>
            </a:r>
            <a:r>
              <a:rPr lang="de-DE" sz="8000" b="1" i="1" dirty="0" smtClean="0">
                <a:solidFill>
                  <a:srgbClr val="0033CC"/>
                </a:solidFill>
              </a:rPr>
              <a:t> </a:t>
            </a:r>
            <a:r>
              <a:rPr lang="de-DE" sz="8000" b="1" i="1" dirty="0" smtClean="0">
                <a:solidFill>
                  <a:srgbClr val="008000"/>
                </a:solidFill>
              </a:rPr>
              <a:t>in Moskau</a:t>
            </a:r>
            <a:r>
              <a:rPr lang="ru-RU" sz="8000" b="1" i="1" dirty="0" smtClean="0">
                <a:solidFill>
                  <a:srgbClr val="008000"/>
                </a:solidFill>
              </a:rPr>
              <a:t>.</a:t>
            </a:r>
            <a:endParaRPr lang="ru-RU" sz="8000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271462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machen sie? – Sie tanzen.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3500438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machen sie? – Sie spielen.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357694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machen sie? – Sie gehen.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5143512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machen sie? – Sie sitzen.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593467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machen sie? – Sie lernen.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3" name="Рисунок 12" descr="danc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1295797" cy="2362272"/>
          </a:xfrm>
          <a:prstGeom prst="rect">
            <a:avLst/>
          </a:prstGeom>
        </p:spPr>
      </p:pic>
      <p:pic>
        <p:nvPicPr>
          <p:cNvPr id="17" name="Рисунок 16" descr="playing footb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6778" y="285728"/>
            <a:ext cx="2950839" cy="2344690"/>
          </a:xfrm>
          <a:prstGeom prst="rect">
            <a:avLst/>
          </a:prstGeom>
        </p:spPr>
      </p:pic>
      <p:pic>
        <p:nvPicPr>
          <p:cNvPr id="20" name="Рисунок 19" descr="go-to-scho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5736" y="285728"/>
            <a:ext cx="2357454" cy="2251553"/>
          </a:xfrm>
          <a:prstGeom prst="rect">
            <a:avLst/>
          </a:prstGeom>
        </p:spPr>
      </p:pic>
      <p:pic>
        <p:nvPicPr>
          <p:cNvPr id="28" name="Рисунок 27" descr="children-musizier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96066" y="285728"/>
            <a:ext cx="2374572" cy="2162276"/>
          </a:xfrm>
          <a:prstGeom prst="rect">
            <a:avLst/>
          </a:prstGeom>
        </p:spPr>
      </p:pic>
      <p:pic>
        <p:nvPicPr>
          <p:cNvPr id="29" name="Рисунок 28" descr="classroo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96396" y="285728"/>
            <a:ext cx="3095604" cy="2271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271462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machen sie?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3500438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machen sie?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357694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machen sie?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5143512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machen sie?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593467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machen sie?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3" name="Рисунок 12" descr="danc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1295797" cy="2362272"/>
          </a:xfrm>
          <a:prstGeom prst="rect">
            <a:avLst/>
          </a:prstGeom>
        </p:spPr>
      </p:pic>
      <p:pic>
        <p:nvPicPr>
          <p:cNvPr id="17" name="Рисунок 16" descr="playing footb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6778" y="285728"/>
            <a:ext cx="2950839" cy="2344690"/>
          </a:xfrm>
          <a:prstGeom prst="rect">
            <a:avLst/>
          </a:prstGeom>
        </p:spPr>
      </p:pic>
      <p:pic>
        <p:nvPicPr>
          <p:cNvPr id="20" name="Рисунок 19" descr="go-to-scho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5736" y="285728"/>
            <a:ext cx="2357454" cy="2251553"/>
          </a:xfrm>
          <a:prstGeom prst="rect">
            <a:avLst/>
          </a:prstGeom>
        </p:spPr>
      </p:pic>
      <p:pic>
        <p:nvPicPr>
          <p:cNvPr id="28" name="Рисунок 27" descr="children-musizier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96066" y="285728"/>
            <a:ext cx="2374572" cy="2162276"/>
          </a:xfrm>
          <a:prstGeom prst="rect">
            <a:avLst/>
          </a:prstGeom>
        </p:spPr>
      </p:pic>
      <p:pic>
        <p:nvPicPr>
          <p:cNvPr id="29" name="Рисунок 28" descr="classroo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96396" y="285728"/>
            <a:ext cx="3095604" cy="2271166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667504" y="2714620"/>
            <a:ext cx="41671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Sie tanzen.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738942" y="3500438"/>
            <a:ext cx="41671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Sie spielen.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738942" y="4357694"/>
            <a:ext cx="41671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Sie gehen.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738942" y="5143512"/>
            <a:ext cx="41671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Sie sitzen.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810380" y="5934670"/>
            <a:ext cx="41671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Sie lernen.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271462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Wer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 sitz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? – 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Wir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 sitz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3500438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Wer 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singt? 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– Wir 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singen.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357694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Wer spielt? – Wir spielen.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5143512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Wer 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arbeitet? 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– Wir 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arbeiten.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593467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Wer geht? – Wir gehen.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4" name="Рисунок 13" descr="watch-T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2358373" cy="1722066"/>
          </a:xfrm>
          <a:prstGeom prst="rect">
            <a:avLst/>
          </a:prstGeom>
        </p:spPr>
      </p:pic>
      <p:pic>
        <p:nvPicPr>
          <p:cNvPr id="16" name="Рисунок 9" descr="sister-broth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44" y="571480"/>
            <a:ext cx="2450575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0_ab479_728da8fa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3175" y="500042"/>
            <a:ext cx="1928825" cy="2203683"/>
          </a:xfrm>
          <a:prstGeom prst="rect">
            <a:avLst/>
          </a:prstGeom>
        </p:spPr>
      </p:pic>
      <p:pic>
        <p:nvPicPr>
          <p:cNvPr id="13" name="Рисунок 12" descr="children play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5538" y="428604"/>
            <a:ext cx="2571768" cy="2090984"/>
          </a:xfrm>
          <a:prstGeom prst="rect">
            <a:avLst/>
          </a:prstGeom>
        </p:spPr>
      </p:pic>
      <p:pic>
        <p:nvPicPr>
          <p:cNvPr id="17" name="Рисунок 16" descr="563-5638306_fedora-clip-ar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4826" y="428604"/>
            <a:ext cx="1940063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271462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Wer sitzt?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3500438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Wer 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singt? 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357694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Wer spielt?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5143512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Wer 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arbeitet? 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593467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Wer geht?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310050" y="2714620"/>
            <a:ext cx="43100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Wir sitzen.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3500438"/>
            <a:ext cx="43100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Wir 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singen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452926" y="4357694"/>
            <a:ext cx="43100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Wir spielen.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5238744" y="5143512"/>
            <a:ext cx="52864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Wir 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arbeiten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452926" y="5934670"/>
            <a:ext cx="43100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Wir gehen.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9" name="Рисунок 28" descr="watch-T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2358373" cy="1722066"/>
          </a:xfrm>
          <a:prstGeom prst="rect">
            <a:avLst/>
          </a:prstGeom>
        </p:spPr>
      </p:pic>
      <p:pic>
        <p:nvPicPr>
          <p:cNvPr id="30" name="Рисунок 9" descr="sister-broth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44" y="571480"/>
            <a:ext cx="2450575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0_ab479_728da8fa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3175" y="500042"/>
            <a:ext cx="1928825" cy="2203683"/>
          </a:xfrm>
          <a:prstGeom prst="rect">
            <a:avLst/>
          </a:prstGeom>
        </p:spPr>
      </p:pic>
      <p:pic>
        <p:nvPicPr>
          <p:cNvPr id="32" name="Рисунок 31" descr="children play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5538" y="428604"/>
            <a:ext cx="2571768" cy="2090984"/>
          </a:xfrm>
          <a:prstGeom prst="rect">
            <a:avLst/>
          </a:prstGeom>
        </p:spPr>
      </p:pic>
      <p:pic>
        <p:nvPicPr>
          <p:cNvPr id="33" name="Рисунок 32" descr="563-5638306_fedora-clip-ar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4826" y="428604"/>
            <a:ext cx="1940063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0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1571612"/>
            <a:ext cx="1219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180975" algn="l"/>
              </a:tabLst>
            </a:pPr>
            <a:r>
              <a:rPr lang="de-DE" sz="9600" b="1" i="1" dirty="0">
                <a:solidFill>
                  <a:srgbClr val="0000CC"/>
                </a:solidFill>
                <a:cs typeface="Times New Roman" pitchFamily="18" charset="0"/>
                <a:sym typeface="Symbol" pitchFamily="18" charset="2"/>
              </a:rPr>
              <a:t>Wie bitte</a:t>
            </a:r>
            <a:r>
              <a:rPr lang="de-DE" sz="9600" b="1" i="1" dirty="0" smtClean="0">
                <a:solidFill>
                  <a:srgbClr val="0000CC"/>
                </a:solidFill>
                <a:cs typeface="Times New Roman" pitchFamily="18" charset="0"/>
                <a:sym typeface="Symbol" pitchFamily="18" charset="2"/>
              </a:rPr>
              <a:t>?</a:t>
            </a:r>
            <a:endParaRPr lang="de-DE" sz="8000" b="1" i="1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500438"/>
            <a:ext cx="1219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180975" algn="l"/>
              </a:tabLst>
            </a:pPr>
            <a:r>
              <a:rPr lang="ru-RU" sz="8000" b="1" i="1" dirty="0" smtClean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Как </a:t>
            </a:r>
            <a:r>
              <a:rPr lang="ru-RU" sz="8000" b="1" i="1" dirty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Вы сказали?</a:t>
            </a:r>
            <a:r>
              <a:rPr lang="de-DE" sz="8000" b="1" i="1" dirty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de-DE" sz="8000" b="1" i="1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e bi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0" y="3214686"/>
            <a:ext cx="12192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180975" algn="l"/>
              </a:tabLst>
            </a:pPr>
            <a:r>
              <a:rPr lang="ru-RU" sz="3600" b="1" i="1" dirty="0" smtClean="0">
                <a:solidFill>
                  <a:srgbClr val="006600"/>
                </a:solidFill>
                <a:ea typeface="Times New Roman" pitchFamily="18" charset="0"/>
                <a:cs typeface="Arial" pitchFamily="34" charset="0"/>
              </a:rPr>
              <a:t>Допиши </a:t>
            </a:r>
            <a:r>
              <a:rPr lang="ru-RU" sz="3600" b="1" i="1" dirty="0">
                <a:solidFill>
                  <a:srgbClr val="006600"/>
                </a:solidFill>
                <a:ea typeface="Times New Roman" pitchFamily="18" charset="0"/>
                <a:cs typeface="Arial" pitchFamily="34" charset="0"/>
              </a:rPr>
              <a:t>окончания глаголов. Затем переспроси:</a:t>
            </a:r>
          </a:p>
          <a:p>
            <a:pPr algn="just" eaLnBrk="0" hangingPunct="0">
              <a:buFontTx/>
              <a:buChar char="•"/>
              <a:tabLst>
                <a:tab pos="180975" algn="l"/>
              </a:tabLst>
            </a:pPr>
            <a:r>
              <a:rPr lang="de-DE" sz="4000" b="1" i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Anton schreibt. </a:t>
            </a:r>
            <a:r>
              <a:rPr lang="de-DE" sz="4000" b="1" i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</a:t>
            </a:r>
            <a:r>
              <a:rPr lang="de-DE" sz="4000" b="1" i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de-DE" sz="4000" b="1" i="1" u="sng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Wie bitte? Was macht Anton?</a:t>
            </a:r>
          </a:p>
          <a:p>
            <a:pPr algn="just" eaLnBrk="0" hangingPunct="0">
              <a:tabLst>
                <a:tab pos="180975" algn="l"/>
              </a:tabLst>
            </a:pPr>
            <a:endParaRPr lang="de-DE" sz="1400" b="1" i="1" dirty="0">
              <a:solidFill>
                <a:srgbClr val="000000"/>
              </a:solidFill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algn="just" eaLnBrk="0" hangingPunct="0">
              <a:tabLst>
                <a:tab pos="180975" algn="l"/>
              </a:tabLst>
            </a:pPr>
            <a:r>
              <a:rPr lang="de-DE" sz="60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1)Igor mal__.</a:t>
            </a:r>
          </a:p>
          <a:p>
            <a:pPr algn="just" eaLnBrk="0" hangingPunct="0">
              <a:tabLst>
                <a:tab pos="180975" algn="l"/>
              </a:tabLst>
            </a:pPr>
            <a:r>
              <a:rPr lang="de-DE" sz="60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2)</a:t>
            </a:r>
            <a:r>
              <a:rPr lang="de-DE" sz="6000" b="1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Wowa</a:t>
            </a:r>
            <a:r>
              <a:rPr lang="de-DE" sz="60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 und Mischa spring__. </a:t>
            </a: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0" y="0"/>
            <a:ext cx="12192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i="1" dirty="0">
                <a:solidFill>
                  <a:srgbClr val="0000CC"/>
                </a:solidFill>
              </a:rPr>
              <a:t>Если действие выполняет один человек, глагол оканчивается на </a:t>
            </a: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ru-RU" sz="4800" b="1" i="1" dirty="0">
                <a:solidFill>
                  <a:srgbClr val="0000CC"/>
                </a:solidFill>
              </a:rPr>
              <a:t>, если несколько – глагол оканчивается на </a:t>
            </a:r>
            <a:r>
              <a:rPr lang="en-US" sz="4800" b="1" i="1" dirty="0">
                <a:solidFill>
                  <a:srgbClr val="0000CC"/>
                </a:solidFill>
              </a:rPr>
              <a:t>-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ru-RU" sz="4800" b="1" i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9338" y="5429264"/>
            <a:ext cx="108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81422" y="4500570"/>
            <a:ext cx="4411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6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38084" y="0"/>
            <a:ext cx="1157295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180975" algn="l"/>
              </a:tabLst>
            </a:pPr>
            <a:r>
              <a:rPr lang="de-DE" sz="60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3)</a:t>
            </a:r>
            <a:r>
              <a:rPr lang="de-DE" sz="6000" b="1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Kolja</a:t>
            </a:r>
            <a:r>
              <a:rPr lang="de-DE" sz="60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 schreib__.</a:t>
            </a:r>
          </a:p>
          <a:p>
            <a:pPr algn="just" eaLnBrk="0" hangingPunct="0">
              <a:tabLst>
                <a:tab pos="180975" algn="l"/>
              </a:tabLst>
            </a:pPr>
            <a:r>
              <a:rPr lang="de-DE" sz="60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4)Pawel </a:t>
            </a:r>
            <a:r>
              <a:rPr lang="de-DE" sz="60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sing__.</a:t>
            </a:r>
            <a:endParaRPr lang="de-DE" sz="6000" b="1" i="1" dirty="0">
              <a:solidFill>
                <a:srgbClr val="000000"/>
              </a:solidFill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algn="just" eaLnBrk="0" hangingPunct="0">
              <a:tabLst>
                <a:tab pos="180975" algn="l"/>
              </a:tabLst>
            </a:pPr>
            <a:r>
              <a:rPr lang="de-DE" sz="60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5)Boris und Ruslan turn__.</a:t>
            </a:r>
          </a:p>
          <a:p>
            <a:pPr algn="just" eaLnBrk="0" hangingPunct="0">
              <a:tabLst>
                <a:tab pos="180975" algn="l"/>
              </a:tabLst>
            </a:pPr>
            <a:r>
              <a:rPr lang="de-DE" sz="60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6)Oleg steh__.</a:t>
            </a:r>
          </a:p>
          <a:p>
            <a:pPr algn="just" eaLnBrk="0" hangingPunct="0">
              <a:tabLst>
                <a:tab pos="180975" algn="l"/>
              </a:tabLst>
            </a:pPr>
            <a:r>
              <a:rPr lang="de-DE" sz="60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7)Sascha und Denis sitz__.</a:t>
            </a:r>
          </a:p>
          <a:p>
            <a:pPr algn="just" eaLnBrk="0" hangingPunct="0">
              <a:tabLst>
                <a:tab pos="180975" algn="l"/>
              </a:tabLst>
            </a:pPr>
            <a:r>
              <a:rPr lang="de-DE" sz="60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8)Roman </a:t>
            </a:r>
            <a:r>
              <a:rPr lang="de-DE" sz="60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geh__.</a:t>
            </a:r>
            <a:endParaRPr lang="de-DE" sz="6000" b="1" i="1" dirty="0">
              <a:solidFill>
                <a:srgbClr val="000000"/>
              </a:solidFill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algn="just" eaLnBrk="0" hangingPunct="0">
              <a:tabLst>
                <a:tab pos="180975" algn="l"/>
              </a:tabLst>
            </a:pPr>
            <a:r>
              <a:rPr lang="de-DE" sz="60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9)Maxim spiel__.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81686" y="0"/>
            <a:ext cx="4411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38744" y="857232"/>
            <a:ext cx="4411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82082" y="1714488"/>
            <a:ext cx="108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95802" y="2714620"/>
            <a:ext cx="4411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6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82082" y="3571876"/>
            <a:ext cx="108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endParaRPr lang="ru-RU" sz="6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53058" y="4572008"/>
            <a:ext cx="4411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6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53058" y="5500702"/>
            <a:ext cx="4411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6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0" y="0"/>
            <a:ext cx="12192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180975" algn="l"/>
              </a:tabLst>
            </a:pPr>
            <a:r>
              <a:rPr lang="de-DE" sz="60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10)Taras geh__.</a:t>
            </a:r>
          </a:p>
          <a:p>
            <a:pPr algn="just" eaLnBrk="0" hangingPunct="0">
              <a:tabLst>
                <a:tab pos="180975" algn="l"/>
              </a:tabLst>
            </a:pPr>
            <a:r>
              <a:rPr lang="de-DE" sz="60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11)</a:t>
            </a:r>
            <a:r>
              <a:rPr lang="de-DE" sz="6000" b="1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Kolja</a:t>
            </a:r>
            <a:r>
              <a:rPr lang="de-DE" sz="60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 und Anton steh__.</a:t>
            </a:r>
          </a:p>
          <a:p>
            <a:pPr algn="just" eaLnBrk="0" hangingPunct="0">
              <a:tabLst>
                <a:tab pos="180975" algn="l"/>
              </a:tabLst>
            </a:pPr>
            <a:r>
              <a:rPr lang="de-DE" sz="60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12)Timur komm__.</a:t>
            </a:r>
          </a:p>
          <a:p>
            <a:pPr algn="just" eaLnBrk="0" hangingPunct="0">
              <a:tabLst>
                <a:tab pos="180975" algn="l"/>
              </a:tabLst>
            </a:pPr>
            <a:r>
              <a:rPr lang="de-DE" sz="60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13)</a:t>
            </a:r>
            <a:r>
              <a:rPr lang="de-DE" sz="6000" b="1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Olja</a:t>
            </a:r>
            <a:r>
              <a:rPr lang="de-DE" sz="60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 schreib__.</a:t>
            </a:r>
          </a:p>
          <a:p>
            <a:pPr algn="just" eaLnBrk="0" hangingPunct="0">
              <a:tabLst>
                <a:tab pos="180975" algn="l"/>
              </a:tabLst>
            </a:pPr>
            <a:r>
              <a:rPr lang="de-DE" sz="60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14)Die Kinder lern__.</a:t>
            </a:r>
          </a:p>
          <a:p>
            <a:pPr algn="just" eaLnBrk="0" hangingPunct="0">
              <a:tabLst>
                <a:tab pos="180975" algn="l"/>
              </a:tabLst>
            </a:pPr>
            <a:r>
              <a:rPr lang="de-DE" sz="60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15)</a:t>
            </a:r>
            <a:r>
              <a:rPr lang="de-DE" sz="6000" b="1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Scharik</a:t>
            </a:r>
            <a:r>
              <a:rPr lang="de-DE" sz="60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 sitz__.</a:t>
            </a:r>
          </a:p>
          <a:p>
            <a:pPr algn="just" eaLnBrk="0" hangingPunct="0">
              <a:tabLst>
                <a:tab pos="180975" algn="l"/>
              </a:tabLst>
            </a:pPr>
            <a:r>
              <a:rPr lang="de-DE" sz="60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16)Die Geschwister hör__ Musik.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2992" y="0"/>
            <a:ext cx="4411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96330" y="857232"/>
            <a:ext cx="108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1686" y="1785926"/>
            <a:ext cx="4411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38810" y="2786058"/>
            <a:ext cx="4411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6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24628" y="3643314"/>
            <a:ext cx="108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endParaRPr lang="ru-RU" sz="6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24496" y="4572008"/>
            <a:ext cx="4411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6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453454" y="5429264"/>
            <a:ext cx="108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endParaRPr lang="ru-RU" sz="6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>
            <a:hlinkClick r:id="" action="ppaction://noaction">
              <a:snd r:embed="rId2" name="Lied-Er-schreibt-Er-malt001.wav"/>
            </a:hlinkClick>
          </p:cNvPr>
          <p:cNvSpPr>
            <a:spLocks noChangeArrowheads="1"/>
          </p:cNvSpPr>
          <p:nvPr/>
        </p:nvSpPr>
        <p:spPr bwMode="auto">
          <a:xfrm>
            <a:off x="4524364" y="1214422"/>
            <a:ext cx="766763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Er schreib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er mal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Er sitz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er steh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Er sing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er spring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Er komm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er geh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  <a:endParaRPr lang="de-DE" altLang="ru-RU" sz="60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3" name="Рисунок 12" descr="boy-wr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12" y="1"/>
            <a:ext cx="1571636" cy="1573898"/>
          </a:xfrm>
          <a:prstGeom prst="rect">
            <a:avLst/>
          </a:prstGeom>
        </p:spPr>
      </p:pic>
      <p:pic>
        <p:nvPicPr>
          <p:cNvPr id="16" name="Рисунок 15" descr="boy-pain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2662" y="0"/>
            <a:ext cx="1357322" cy="1643196"/>
          </a:xfrm>
          <a:prstGeom prst="rect">
            <a:avLst/>
          </a:prstGeom>
        </p:spPr>
      </p:pic>
      <p:pic>
        <p:nvPicPr>
          <p:cNvPr id="27" name="Рисунок 26" descr="boy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2662" y="1785926"/>
            <a:ext cx="1058535" cy="1455053"/>
          </a:xfrm>
          <a:prstGeom prst="rect">
            <a:avLst/>
          </a:prstGeom>
        </p:spPr>
      </p:pic>
      <p:pic>
        <p:nvPicPr>
          <p:cNvPr id="28" name="Рисунок 27" descr="boy-on-c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2464" y="1643050"/>
            <a:ext cx="1142784" cy="1676363"/>
          </a:xfrm>
          <a:prstGeom prst="rect">
            <a:avLst/>
          </a:prstGeom>
        </p:spPr>
      </p:pic>
      <p:pic>
        <p:nvPicPr>
          <p:cNvPr id="29" name="Рисунок 28" descr="boy-jumpi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38348" y="3286124"/>
            <a:ext cx="1253961" cy="1733377"/>
          </a:xfrm>
          <a:prstGeom prst="rect">
            <a:avLst/>
          </a:prstGeom>
        </p:spPr>
      </p:pic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150" y="5109902"/>
            <a:ext cx="1656432" cy="17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4100" y="5125654"/>
            <a:ext cx="1631059" cy="173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Рисунок 31" descr="boy sing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2464" y="3357562"/>
            <a:ext cx="1250876" cy="1629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ed-Er-schreibt-Er-malt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>
            <a:hlinkClick r:id="" action="ppaction://noaction">
              <a:snd r:embed="rId2" name="Lied-Er-schreibt-Er-malt001.wav"/>
            </a:hlinkClick>
          </p:cNvPr>
          <p:cNvSpPr>
            <a:spLocks noChangeArrowheads="1"/>
          </p:cNvSpPr>
          <p:nvPr/>
        </p:nvSpPr>
        <p:spPr bwMode="auto">
          <a:xfrm>
            <a:off x="4524364" y="1214422"/>
            <a:ext cx="766763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Er schreib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er mal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Er sitz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er steh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Er sing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er spring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Er komm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er geh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  <a:endParaRPr lang="de-DE" altLang="ru-RU" sz="60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3" name="Рисунок 12" descr="boy-wr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12" y="1"/>
            <a:ext cx="1571636" cy="1573898"/>
          </a:xfrm>
          <a:prstGeom prst="rect">
            <a:avLst/>
          </a:prstGeom>
        </p:spPr>
      </p:pic>
      <p:pic>
        <p:nvPicPr>
          <p:cNvPr id="16" name="Рисунок 15" descr="boy-pain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2662" y="0"/>
            <a:ext cx="1357322" cy="1643196"/>
          </a:xfrm>
          <a:prstGeom prst="rect">
            <a:avLst/>
          </a:prstGeom>
        </p:spPr>
      </p:pic>
      <p:pic>
        <p:nvPicPr>
          <p:cNvPr id="27" name="Рисунок 26" descr="boy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2662" y="1785926"/>
            <a:ext cx="1058535" cy="1455053"/>
          </a:xfrm>
          <a:prstGeom prst="rect">
            <a:avLst/>
          </a:prstGeom>
        </p:spPr>
      </p:pic>
      <p:pic>
        <p:nvPicPr>
          <p:cNvPr id="28" name="Рисунок 27" descr="boy-on-c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2464" y="1643050"/>
            <a:ext cx="1142784" cy="1676363"/>
          </a:xfrm>
          <a:prstGeom prst="rect">
            <a:avLst/>
          </a:prstGeom>
        </p:spPr>
      </p:pic>
      <p:pic>
        <p:nvPicPr>
          <p:cNvPr id="29" name="Рисунок 28" descr="boy-jumpi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38348" y="3286124"/>
            <a:ext cx="1253961" cy="1733377"/>
          </a:xfrm>
          <a:prstGeom prst="rect">
            <a:avLst/>
          </a:prstGeom>
        </p:spPr>
      </p:pic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150" y="5109902"/>
            <a:ext cx="1656432" cy="17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4100" y="5125654"/>
            <a:ext cx="1631059" cy="173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Рисунок 31" descr="boy sing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2464" y="3357562"/>
            <a:ext cx="1250876" cy="16298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4524364" cy="6858000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ed-Er-schreibt-Er-malt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12192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</a:rPr>
              <a:t>  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вопросах </a:t>
            </a:r>
            <a:r>
              <a:rPr lang="ru-RU" sz="4800" b="1" i="1" dirty="0" smtClean="0">
                <a:solidFill>
                  <a:srgbClr val="FF0000"/>
                </a:solidFill>
              </a:rPr>
              <a:t>всегда обратный порядок слов,</a:t>
            </a:r>
            <a:r>
              <a:rPr lang="ru-RU" sz="4800" b="1" i="1" dirty="0" smtClean="0">
                <a:solidFill>
                  <a:srgbClr val="0033CC"/>
                </a:solidFill>
              </a:rPr>
              <a:t> т.е. </a:t>
            </a:r>
            <a:r>
              <a:rPr lang="ru-RU" sz="4800" b="1" i="1" u="dbl" dirty="0" smtClean="0">
                <a:solidFill>
                  <a:srgbClr val="0033CC"/>
                </a:solidFill>
              </a:rPr>
              <a:t>сказуемое</a:t>
            </a:r>
            <a:r>
              <a:rPr lang="ru-RU" sz="4800" b="1" i="1" dirty="0" smtClean="0">
                <a:solidFill>
                  <a:srgbClr val="0033CC"/>
                </a:solidFill>
              </a:rPr>
              <a:t> ставится перед </a:t>
            </a:r>
            <a:r>
              <a:rPr lang="ru-RU" sz="4800" b="1" i="1" u="sng" dirty="0" smtClean="0">
                <a:solidFill>
                  <a:srgbClr val="0033CC"/>
                </a:solidFill>
              </a:rPr>
              <a:t>подлежащим</a:t>
            </a:r>
            <a:r>
              <a:rPr lang="ru-RU" sz="4800" b="1" i="1" dirty="0" smtClean="0">
                <a:solidFill>
                  <a:srgbClr val="0033CC"/>
                </a:solidFill>
              </a:rPr>
              <a:t>: </a:t>
            </a:r>
          </a:p>
          <a:p>
            <a:endParaRPr lang="de-DE" sz="4800" b="1" i="1" dirty="0" smtClean="0">
              <a:solidFill>
                <a:srgbClr val="0033CC"/>
              </a:solidFill>
            </a:endParaRPr>
          </a:p>
          <a:p>
            <a:r>
              <a:rPr lang="de-DE" sz="5400" b="1" i="1" dirty="0" smtClean="0">
                <a:solidFill>
                  <a:srgbClr val="0033CC"/>
                </a:solidFill>
              </a:rPr>
              <a:t>Wo </a:t>
            </a:r>
            <a:r>
              <a:rPr lang="de-DE" sz="5400" b="1" i="1" u="db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wohnst</a:t>
            </a:r>
            <a:r>
              <a:rPr lang="de-DE" sz="5400" b="1" i="1" dirty="0" smtClean="0">
                <a:solidFill>
                  <a:srgbClr val="0033CC"/>
                </a:solidFill>
              </a:rPr>
              <a:t> </a:t>
            </a: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r>
              <a:rPr lang="ru-RU" sz="5400" b="1" i="1" dirty="0" smtClean="0">
                <a:solidFill>
                  <a:srgbClr val="0033CC"/>
                </a:solidFill>
              </a:rPr>
              <a:t>? – Где 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</a:t>
            </a: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 smtClean="0">
                <a:solidFill>
                  <a:srgbClr val="0033CC"/>
                </a:solidFill>
              </a:rPr>
              <a:t>живёшь?</a:t>
            </a:r>
          </a:p>
          <a:p>
            <a:r>
              <a:rPr lang="de-DE" sz="5400" b="1" i="1" u="db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Lernt</a:t>
            </a:r>
            <a:r>
              <a:rPr lang="de-DE" sz="5400" b="1" i="1" dirty="0" smtClean="0">
                <a:solidFill>
                  <a:srgbClr val="0033CC"/>
                </a:solidFill>
              </a:rPr>
              <a:t> </a:t>
            </a: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ru-RU" sz="5400" b="1" i="1" dirty="0" smtClean="0">
                <a:solidFill>
                  <a:srgbClr val="0033CC"/>
                </a:solidFill>
              </a:rPr>
              <a:t>? – 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</a:t>
            </a:r>
            <a:r>
              <a:rPr lang="ru-RU" sz="5400" b="1" i="1" dirty="0" smtClean="0">
                <a:solidFill>
                  <a:srgbClr val="0033CC"/>
                </a:solidFill>
              </a:rPr>
              <a:t> учится?</a:t>
            </a:r>
            <a:endParaRPr lang="ru-RU" sz="54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>
            <a:hlinkClick r:id="" action="ppaction://noaction">
              <a:snd r:embed="rId2" name="Lied-Schreibt-er.wav"/>
            </a:hlinkClick>
          </p:cNvPr>
          <p:cNvSpPr>
            <a:spLocks noChangeArrowheads="1"/>
          </p:cNvSpPr>
          <p:nvPr/>
        </p:nvSpPr>
        <p:spPr bwMode="auto">
          <a:xfrm>
            <a:off x="4524364" y="1214422"/>
            <a:ext cx="766763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Schreibt er? Malt er?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Sitzt er? Steht er?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Singt er? Springt er?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Kommt er? Geht er?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3" name="Рисунок 12" descr="boy-wr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12" y="1"/>
            <a:ext cx="1571636" cy="1573898"/>
          </a:xfrm>
          <a:prstGeom prst="rect">
            <a:avLst/>
          </a:prstGeom>
        </p:spPr>
      </p:pic>
      <p:pic>
        <p:nvPicPr>
          <p:cNvPr id="16" name="Рисунок 15" descr="boy-pain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2662" y="0"/>
            <a:ext cx="1357322" cy="1643196"/>
          </a:xfrm>
          <a:prstGeom prst="rect">
            <a:avLst/>
          </a:prstGeom>
        </p:spPr>
      </p:pic>
      <p:pic>
        <p:nvPicPr>
          <p:cNvPr id="27" name="Рисунок 26" descr="boy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2662" y="1785926"/>
            <a:ext cx="1058535" cy="1455053"/>
          </a:xfrm>
          <a:prstGeom prst="rect">
            <a:avLst/>
          </a:prstGeom>
        </p:spPr>
      </p:pic>
      <p:pic>
        <p:nvPicPr>
          <p:cNvPr id="28" name="Рисунок 27" descr="boy-on-c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2464" y="1643050"/>
            <a:ext cx="1142784" cy="1676363"/>
          </a:xfrm>
          <a:prstGeom prst="rect">
            <a:avLst/>
          </a:prstGeom>
        </p:spPr>
      </p:pic>
      <p:pic>
        <p:nvPicPr>
          <p:cNvPr id="29" name="Рисунок 28" descr="boy-jumpi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09786" y="3357562"/>
            <a:ext cx="1253961" cy="1733377"/>
          </a:xfrm>
          <a:prstGeom prst="rect">
            <a:avLst/>
          </a:prstGeom>
        </p:spPr>
      </p:pic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150" y="5109902"/>
            <a:ext cx="1656432" cy="17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4100" y="5125654"/>
            <a:ext cx="1631059" cy="173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Рисунок 31" descr="boy sing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2464" y="3357562"/>
            <a:ext cx="1250876" cy="1629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ed-Schreibt-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>
            <a:hlinkClick r:id="" action="ppaction://noaction">
              <a:snd r:embed="rId2" name="Lied-Schreibt-er.wav"/>
            </a:hlinkClick>
          </p:cNvPr>
          <p:cNvSpPr>
            <a:spLocks noChangeArrowheads="1"/>
          </p:cNvSpPr>
          <p:nvPr/>
        </p:nvSpPr>
        <p:spPr bwMode="auto">
          <a:xfrm>
            <a:off x="4524364" y="1214422"/>
            <a:ext cx="766763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Schreibt er? Malt er?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Sitzt er? Steht er?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Singt er? Springt er?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Kommt er? Geht er?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3" name="Рисунок 12" descr="boy-wr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12" y="1"/>
            <a:ext cx="1571636" cy="1573898"/>
          </a:xfrm>
          <a:prstGeom prst="rect">
            <a:avLst/>
          </a:prstGeom>
        </p:spPr>
      </p:pic>
      <p:pic>
        <p:nvPicPr>
          <p:cNvPr id="16" name="Рисунок 15" descr="boy-pain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2662" y="0"/>
            <a:ext cx="1357322" cy="1643196"/>
          </a:xfrm>
          <a:prstGeom prst="rect">
            <a:avLst/>
          </a:prstGeom>
        </p:spPr>
      </p:pic>
      <p:pic>
        <p:nvPicPr>
          <p:cNvPr id="27" name="Рисунок 26" descr="boy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2662" y="1785926"/>
            <a:ext cx="1058535" cy="1455053"/>
          </a:xfrm>
          <a:prstGeom prst="rect">
            <a:avLst/>
          </a:prstGeom>
        </p:spPr>
      </p:pic>
      <p:pic>
        <p:nvPicPr>
          <p:cNvPr id="28" name="Рисунок 27" descr="boy-on-c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2464" y="1643050"/>
            <a:ext cx="1142784" cy="1676363"/>
          </a:xfrm>
          <a:prstGeom prst="rect">
            <a:avLst/>
          </a:prstGeom>
        </p:spPr>
      </p:pic>
      <p:pic>
        <p:nvPicPr>
          <p:cNvPr id="29" name="Рисунок 28" descr="boy-jumpi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09786" y="3357562"/>
            <a:ext cx="1253961" cy="1733377"/>
          </a:xfrm>
          <a:prstGeom prst="rect">
            <a:avLst/>
          </a:prstGeom>
        </p:spPr>
      </p:pic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150" y="5109902"/>
            <a:ext cx="1656432" cy="17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4100" y="5125654"/>
            <a:ext cx="1631059" cy="173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Рисунок 31" descr="boy sing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2464" y="3357562"/>
            <a:ext cx="1250876" cy="16298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4524364" cy="6858000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ed-Schreibt-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285728"/>
            <a:ext cx="12192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</a:rPr>
              <a:t>     Если кто-то что-то не делает, то слово 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«не» </a:t>
            </a:r>
            <a:r>
              <a:rPr lang="ru-RU" sz="4800" b="1" i="1" dirty="0" smtClean="0">
                <a:solidFill>
                  <a:srgbClr val="0033CC"/>
                </a:solidFill>
              </a:rPr>
              <a:t>ставится в конце</a:t>
            </a:r>
            <a:r>
              <a:rPr lang="ru-RU" sz="5400" b="1" i="1" dirty="0" smtClean="0">
                <a:solidFill>
                  <a:srgbClr val="0033CC"/>
                </a:solidFill>
              </a:rPr>
              <a:t>:</a:t>
            </a:r>
            <a:endParaRPr lang="de-DE" sz="5400" b="1" i="1" dirty="0" smtClean="0">
              <a:solidFill>
                <a:srgbClr val="0033CC"/>
              </a:solidFill>
            </a:endParaRPr>
          </a:p>
          <a:p>
            <a:endParaRPr lang="de-DE" sz="5400" b="1" i="1" dirty="0" smtClean="0">
              <a:solidFill>
                <a:srgbClr val="0033CC"/>
              </a:solidFill>
            </a:endParaRPr>
          </a:p>
          <a:p>
            <a:r>
              <a:rPr lang="de-DE" sz="53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de-DE" sz="5300" b="1" i="1" dirty="0" smtClean="0">
                <a:solidFill>
                  <a:srgbClr val="008000"/>
                </a:solidFill>
              </a:rPr>
              <a:t> arbeite</a:t>
            </a:r>
            <a:r>
              <a:rPr lang="de-DE" sz="53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de-DE" sz="5300" b="1" i="1" dirty="0" smtClean="0">
                <a:solidFill>
                  <a:srgbClr val="008000"/>
                </a:solidFill>
              </a:rPr>
              <a:t> </a:t>
            </a:r>
            <a:r>
              <a:rPr lang="de-DE" sz="5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de-DE" sz="5300" b="1" i="1" dirty="0" smtClean="0">
                <a:solidFill>
                  <a:srgbClr val="008000"/>
                </a:solidFill>
              </a:rPr>
              <a:t>. –</a:t>
            </a:r>
            <a:r>
              <a:rPr lang="ru-RU" sz="5300" b="1" i="1" dirty="0" smtClean="0">
                <a:solidFill>
                  <a:srgbClr val="008000"/>
                </a:solidFill>
              </a:rPr>
              <a:t> Он </a:t>
            </a:r>
            <a:r>
              <a:rPr lang="ru-RU" sz="5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sz="5300" b="1" i="1" dirty="0" smtClean="0">
                <a:solidFill>
                  <a:srgbClr val="008000"/>
                </a:solidFill>
              </a:rPr>
              <a:t> работает.</a:t>
            </a:r>
            <a:endParaRPr lang="de-DE" sz="5300" b="1" i="1" dirty="0" smtClean="0">
              <a:solidFill>
                <a:srgbClr val="008000"/>
              </a:solidFill>
            </a:endParaRPr>
          </a:p>
          <a:p>
            <a:r>
              <a:rPr lang="de-DE" sz="53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de-DE" sz="5300" b="1" i="1" dirty="0" smtClean="0">
                <a:solidFill>
                  <a:srgbClr val="008000"/>
                </a:solidFill>
              </a:rPr>
              <a:t> spiel</a:t>
            </a:r>
            <a:r>
              <a:rPr lang="de-DE" sz="53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de-DE" sz="5300" b="1" i="1" dirty="0" smtClean="0">
                <a:solidFill>
                  <a:srgbClr val="008000"/>
                </a:solidFill>
              </a:rPr>
              <a:t> </a:t>
            </a:r>
            <a:r>
              <a:rPr lang="de-DE" sz="5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de-DE" sz="5300" b="1" i="1" dirty="0" smtClean="0">
                <a:solidFill>
                  <a:srgbClr val="008000"/>
                </a:solidFill>
              </a:rPr>
              <a:t>. –</a:t>
            </a:r>
            <a:r>
              <a:rPr lang="ru-RU" sz="5300" b="1" i="1" dirty="0" smtClean="0">
                <a:solidFill>
                  <a:srgbClr val="008000"/>
                </a:solidFill>
              </a:rPr>
              <a:t> Они </a:t>
            </a:r>
            <a:r>
              <a:rPr lang="ru-RU" sz="5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sz="53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300" b="1" i="1" dirty="0" smtClean="0">
                <a:solidFill>
                  <a:srgbClr val="008000"/>
                </a:solidFill>
              </a:rPr>
              <a:t>играют.</a:t>
            </a:r>
          </a:p>
          <a:p>
            <a:endParaRPr lang="ru-RU" sz="80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>
            <a:hlinkClick r:id="" action="ppaction://noaction">
              <a:snd r:embed="rId2" name="NeinEr-schreibt-nicht.wav"/>
            </a:hlinkClick>
          </p:cNvPr>
          <p:cNvSpPr>
            <a:spLocks noChangeArrowheads="1"/>
          </p:cNvSpPr>
          <p:nvPr/>
        </p:nvSpPr>
        <p:spPr bwMode="auto">
          <a:xfrm>
            <a:off x="4667240" y="285728"/>
            <a:ext cx="752476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schreibt </a:t>
            </a:r>
            <a:r>
              <a:rPr lang="de-DE" alt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nicht</a:t>
            </a: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malt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sitzt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steht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singt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springt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kommt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geht nicht.</a:t>
            </a:r>
            <a:endParaRPr lang="de-DE" altLang="ru-RU" sz="48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2" name="Рисунок 11" descr="boy-wr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12" y="1"/>
            <a:ext cx="1571636" cy="1573898"/>
          </a:xfrm>
          <a:prstGeom prst="rect">
            <a:avLst/>
          </a:prstGeom>
        </p:spPr>
      </p:pic>
      <p:pic>
        <p:nvPicPr>
          <p:cNvPr id="14" name="Рисунок 13" descr="boy-pain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2662" y="0"/>
            <a:ext cx="1357322" cy="1643196"/>
          </a:xfrm>
          <a:prstGeom prst="rect">
            <a:avLst/>
          </a:prstGeom>
        </p:spPr>
      </p:pic>
      <p:pic>
        <p:nvPicPr>
          <p:cNvPr id="15" name="Рисунок 14" descr="boy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2662" y="1785926"/>
            <a:ext cx="1058535" cy="1455053"/>
          </a:xfrm>
          <a:prstGeom prst="rect">
            <a:avLst/>
          </a:prstGeom>
        </p:spPr>
      </p:pic>
      <p:pic>
        <p:nvPicPr>
          <p:cNvPr id="17" name="Рисунок 16" descr="boy-on-c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2464" y="1643050"/>
            <a:ext cx="1142784" cy="1676363"/>
          </a:xfrm>
          <a:prstGeom prst="rect">
            <a:avLst/>
          </a:prstGeom>
        </p:spPr>
      </p:pic>
      <p:pic>
        <p:nvPicPr>
          <p:cNvPr id="18" name="Рисунок 17" descr="boy-jumpi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38348" y="3357562"/>
            <a:ext cx="1253961" cy="1733377"/>
          </a:xfrm>
          <a:prstGeom prst="rect">
            <a:avLst/>
          </a:prstGeom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150" y="5109902"/>
            <a:ext cx="1656432" cy="17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4100" y="5125654"/>
            <a:ext cx="1631059" cy="173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 descr="boy sing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2464" y="3357562"/>
            <a:ext cx="1250876" cy="1629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inEr-schreibt-ni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2d52845e5b082d44a52e9d6f6e53d686b4aa3c0"/>
  <p:tag name="ISPRING_RESOURCE_PATHS_HASH" val="64684ee99a87c5bd9f8bd233490548e9633c668"/>
  <p:tag name="ISPRING_RESOURCE_PATHS_HASH_PRESENTER" val="db37ba9ebc9e8c86364cdc8fd54c0e1e8b51cb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6057</TotalTime>
  <Words>1007</Words>
  <Application>Microsoft Office PowerPoint</Application>
  <PresentationFormat>Произвольный</PresentationFormat>
  <Paragraphs>201</Paragraphs>
  <Slides>27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Symbol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1050</cp:revision>
  <dcterms:created xsi:type="dcterms:W3CDTF">2011-12-20T18:06:18Z</dcterms:created>
  <dcterms:modified xsi:type="dcterms:W3CDTF">2022-07-20T11:11:29Z</dcterms:modified>
</cp:coreProperties>
</file>